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0" r:id="rId2"/>
    <p:sldId id="262" r:id="rId3"/>
    <p:sldId id="261" r:id="rId4"/>
    <p:sldId id="257" r:id="rId5"/>
    <p:sldId id="258" r:id="rId6"/>
    <p:sldId id="259" r:id="rId7"/>
    <p:sldId id="264" r:id="rId8"/>
    <p:sldId id="265" r:id="rId9"/>
    <p:sldId id="263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95"/>
  </p:normalViewPr>
  <p:slideViewPr>
    <p:cSldViewPr snapToGrid="0" snapToObjects="1">
      <p:cViewPr varScale="1">
        <p:scale>
          <a:sx n="85" d="100"/>
          <a:sy n="85" d="100"/>
        </p:scale>
        <p:origin x="9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2577DE-B280-FF49-A195-D00362FDEF24}" type="datetimeFigureOut">
              <a:rPr lang="en-US" smtClean="0"/>
              <a:t>4/8/20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901202-F9BB-C34B-8F37-8191456F60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67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183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2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11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03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356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3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60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456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5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12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9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0FB67-477F-7247-B6EE-41016AECC31F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CC8F60-5D3A-8C43-B929-442CCE94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9059"/>
          </a:xfrm>
        </p:spPr>
        <p:txBody>
          <a:bodyPr/>
          <a:lstStyle/>
          <a:p>
            <a:r>
              <a:rPr lang="en-US" b="1"/>
              <a:t>Induce Torque equation of a D.C </a:t>
            </a:r>
            <a:r>
              <a:rPr lang="en-US" b="1"/>
              <a:t>Machine 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322" y="1031718"/>
            <a:ext cx="10371860" cy="523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902" y="365125"/>
            <a:ext cx="11557416" cy="216821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Q.1 A </a:t>
            </a:r>
            <a:r>
              <a:rPr lang="en-US" sz="2800" dirty="0"/>
              <a:t>25-kW, 250-V, </a:t>
            </a:r>
            <a:r>
              <a:rPr lang="en-US" sz="2800" dirty="0" err="1"/>
              <a:t>d.c.</a:t>
            </a:r>
            <a:r>
              <a:rPr lang="en-US" sz="2800" dirty="0"/>
              <a:t> shunt generator has armature and field resistances of 0.06 </a:t>
            </a:r>
            <a:r>
              <a:rPr lang="en-US" sz="2800" dirty="0" err="1"/>
              <a:t>Ω</a:t>
            </a:r>
            <a:r>
              <a:rPr lang="en-US" sz="2800" dirty="0"/>
              <a:t> and 100 </a:t>
            </a:r>
            <a:r>
              <a:rPr lang="en-US" sz="2800" dirty="0" err="1"/>
              <a:t>Ω</a:t>
            </a:r>
            <a:r>
              <a:rPr lang="en-US" sz="2800" dirty="0"/>
              <a:t> respectively. Determine the total armature power developed when working </a:t>
            </a:r>
            <a:r>
              <a:rPr lang="en-US" sz="2800" b="1" dirty="0"/>
              <a:t>(i) </a:t>
            </a:r>
            <a:r>
              <a:rPr lang="en-US" sz="2800" dirty="0"/>
              <a:t>as a generator delivering 25 kW output and </a:t>
            </a:r>
            <a:r>
              <a:rPr lang="en-US" sz="2800" b="1" dirty="0"/>
              <a:t>(ii) </a:t>
            </a:r>
            <a:r>
              <a:rPr lang="en-US" sz="2800" dirty="0"/>
              <a:t>as a motor taking 25 kW input.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36" y="2392181"/>
            <a:ext cx="11111941" cy="352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44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823" y="365125"/>
            <a:ext cx="11083977" cy="564593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Q.2 A </a:t>
            </a:r>
            <a:r>
              <a:rPr lang="en-US" dirty="0"/>
              <a:t>4 pole, 32 conductor, lap-wound </a:t>
            </a:r>
            <a:r>
              <a:rPr lang="en-US" dirty="0" err="1"/>
              <a:t>d.c.</a:t>
            </a:r>
            <a:r>
              <a:rPr lang="en-US" dirty="0"/>
              <a:t> shunt generator with terminal voltage of 200 volts delivering 12 amps to the load has </a:t>
            </a:r>
            <a:r>
              <a:rPr lang="en-US" dirty="0" err="1"/>
              <a:t>ra</a:t>
            </a:r>
            <a:r>
              <a:rPr lang="en-US" dirty="0"/>
              <a:t> = 2 and field circuit resistance of 200 ohms. It is driven at 1000 r.p.m. Calculate the flux per pole in the machine. If the machine has to be run as a motor with the same terminal voltage and drawing 5 amps from the mains, maintaining the same magnetic field, find the speed of the machine. 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720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643" y="285542"/>
            <a:ext cx="8074871" cy="347771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941" y="3763259"/>
            <a:ext cx="45593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92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30213"/>
            <a:ext cx="10515600" cy="818381"/>
          </a:xfrm>
        </p:spPr>
        <p:txBody>
          <a:bodyPr>
            <a:normAutofit/>
          </a:bodyPr>
          <a:lstStyle/>
          <a:p>
            <a:r>
              <a:rPr lang="en-US" b="1" dirty="0"/>
              <a:t>Armature Torque of a </a:t>
            </a:r>
            <a:r>
              <a:rPr lang="en-US" b="1" smtClean="0"/>
              <a:t>Motor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183506"/>
            <a:ext cx="1091283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211E1E"/>
                </a:solidFill>
                <a:effectLst/>
                <a:latin typeface="Times" charset="0"/>
              </a:rPr>
              <a:t>Let </a:t>
            </a:r>
            <a:r>
              <a:rPr lang="en-US" sz="2000" i="1" dirty="0" smtClean="0">
                <a:solidFill>
                  <a:srgbClr val="211E1E"/>
                </a:solidFill>
                <a:effectLst/>
                <a:latin typeface="Times" charset="0"/>
              </a:rPr>
              <a:t>T</a:t>
            </a:r>
            <a:r>
              <a:rPr lang="en-US" sz="900" i="1" dirty="0" smtClean="0">
                <a:solidFill>
                  <a:srgbClr val="211E1E"/>
                </a:solidFill>
                <a:effectLst/>
                <a:latin typeface="Times" charset="0"/>
              </a:rPr>
              <a:t>a </a:t>
            </a:r>
            <a:r>
              <a:rPr lang="en-US" sz="2000" dirty="0" smtClean="0">
                <a:solidFill>
                  <a:srgbClr val="211E1E"/>
                </a:solidFill>
                <a:effectLst/>
                <a:latin typeface="Times" charset="0"/>
              </a:rPr>
              <a:t>be the torque developed by the armature of a motor running at </a:t>
            </a:r>
            <a:r>
              <a:rPr lang="en-US" sz="2000" i="1" dirty="0" smtClean="0">
                <a:solidFill>
                  <a:srgbClr val="211E1E"/>
                </a:solidFill>
                <a:effectLst/>
                <a:latin typeface="Times" charset="0"/>
              </a:rPr>
              <a:t>N </a:t>
            </a:r>
            <a:r>
              <a:rPr lang="en-US" sz="2000" dirty="0" err="1" smtClean="0">
                <a:solidFill>
                  <a:srgbClr val="211E1E"/>
                </a:solidFill>
                <a:effectLst/>
                <a:latin typeface="Times" charset="0"/>
              </a:rPr>
              <a:t>r.p.s</a:t>
            </a:r>
            <a:r>
              <a:rPr lang="en-US" sz="2000" dirty="0" smtClean="0">
                <a:solidFill>
                  <a:srgbClr val="211E1E"/>
                </a:solidFill>
                <a:effectLst/>
                <a:latin typeface="Times" charset="0"/>
              </a:rPr>
              <a:t>. If </a:t>
            </a:r>
            <a:r>
              <a:rPr lang="en-US" sz="2000" i="1" dirty="0" smtClean="0">
                <a:solidFill>
                  <a:srgbClr val="211E1E"/>
                </a:solidFill>
                <a:effectLst/>
                <a:latin typeface="Times" charset="0"/>
              </a:rPr>
              <a:t>T</a:t>
            </a:r>
            <a:r>
              <a:rPr lang="en-US" sz="900" i="1" dirty="0" smtClean="0">
                <a:solidFill>
                  <a:srgbClr val="211E1E"/>
                </a:solidFill>
                <a:effectLst/>
                <a:latin typeface="Times" charset="0"/>
              </a:rPr>
              <a:t>a </a:t>
            </a:r>
            <a:r>
              <a:rPr lang="en-US" sz="2000" dirty="0" smtClean="0">
                <a:solidFill>
                  <a:srgbClr val="211E1E"/>
                </a:solidFill>
                <a:effectLst/>
                <a:latin typeface="Times" charset="0"/>
              </a:rPr>
              <a:t>is in </a:t>
            </a:r>
            <a:r>
              <a:rPr lang="en-US" sz="2000" i="1" dirty="0" smtClean="0">
                <a:solidFill>
                  <a:srgbClr val="211E1E"/>
                </a:solidFill>
                <a:effectLst/>
                <a:latin typeface="Times" charset="0"/>
              </a:rPr>
              <a:t>N</a:t>
            </a:r>
            <a:r>
              <a:rPr lang="en-US" sz="2000" dirty="0" smtClean="0">
                <a:solidFill>
                  <a:srgbClr val="211E1E"/>
                </a:solidFill>
                <a:effectLst/>
                <a:latin typeface="Times" charset="0"/>
              </a:rPr>
              <a:t>/</a:t>
            </a:r>
            <a:r>
              <a:rPr lang="en-US" sz="2000" i="1" dirty="0" smtClean="0">
                <a:solidFill>
                  <a:srgbClr val="211E1E"/>
                </a:solidFill>
                <a:effectLst/>
                <a:latin typeface="Times" charset="0"/>
              </a:rPr>
              <a:t>M</a:t>
            </a:r>
            <a:r>
              <a:rPr lang="en-US" sz="2000" dirty="0" smtClean="0">
                <a:solidFill>
                  <a:srgbClr val="211E1E"/>
                </a:solidFill>
                <a:effectLst/>
                <a:latin typeface="Times" charset="0"/>
              </a:rPr>
              <a:t>, then power developed = </a:t>
            </a:r>
            <a:r>
              <a:rPr lang="en-US" sz="2000" i="1" dirty="0" smtClean="0">
                <a:solidFill>
                  <a:srgbClr val="211E1E"/>
                </a:solidFill>
                <a:effectLst/>
                <a:latin typeface="Times" charset="0"/>
              </a:rPr>
              <a:t>T</a:t>
            </a:r>
            <a:r>
              <a:rPr lang="en-US" sz="900" i="1" dirty="0" smtClean="0">
                <a:solidFill>
                  <a:srgbClr val="211E1E"/>
                </a:solidFill>
                <a:effectLst/>
                <a:latin typeface="Times" charset="0"/>
              </a:rPr>
              <a:t>a</a:t>
            </a:r>
            <a:r>
              <a:rPr lang="en-US" sz="2000" dirty="0" smtClean="0">
                <a:solidFill>
                  <a:srgbClr val="211E1E"/>
                </a:solidFill>
                <a:effectLst/>
                <a:latin typeface="Symbol" charset="2"/>
              </a:rPr>
              <a:t>×</a:t>
            </a:r>
            <a:r>
              <a:rPr lang="en-US" sz="2000" dirty="0" smtClean="0">
                <a:solidFill>
                  <a:srgbClr val="211E1E"/>
                </a:solidFill>
                <a:effectLst/>
                <a:latin typeface="Times" charset="0"/>
              </a:rPr>
              <a:t>2</a:t>
            </a:r>
            <a:r>
              <a:rPr lang="en-US" sz="2000" dirty="0" smtClean="0">
                <a:solidFill>
                  <a:srgbClr val="211E1E"/>
                </a:solidFill>
                <a:effectLst/>
                <a:latin typeface="Symbol" charset="2"/>
              </a:rPr>
              <a:t>π</a:t>
            </a:r>
            <a:r>
              <a:rPr lang="en-US" sz="2000" i="1" dirty="0" smtClean="0">
                <a:solidFill>
                  <a:srgbClr val="211E1E"/>
                </a:solidFill>
                <a:effectLst/>
                <a:latin typeface="Times" charset="0"/>
              </a:rPr>
              <a:t>N </a:t>
            </a:r>
            <a:r>
              <a:rPr lang="en-US" sz="2000" dirty="0" smtClean="0">
                <a:solidFill>
                  <a:srgbClr val="211E1E"/>
                </a:solidFill>
                <a:effectLst/>
                <a:latin typeface="Times" charset="0"/>
              </a:rPr>
              <a:t>watt 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888" y="1891392"/>
            <a:ext cx="8379502" cy="47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42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9177"/>
          </a:xfrm>
        </p:spPr>
        <p:txBody>
          <a:bodyPr/>
          <a:lstStyle/>
          <a:p>
            <a:pPr algn="ctr"/>
            <a:r>
              <a:rPr lang="en-US" dirty="0" smtClean="0"/>
              <a:t>Types of DC Motor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449705" y="1064302"/>
            <a:ext cx="5570095" cy="5606321"/>
          </a:xfrm>
        </p:spPr>
        <p:txBody>
          <a:bodyPr>
            <a:normAutofit/>
          </a:bodyPr>
          <a:lstStyle/>
          <a:p>
            <a:r>
              <a:rPr lang="en-US" dirty="0"/>
              <a:t>The magnetic field is produced by permanent- magnets mounted on the stator. </a:t>
            </a:r>
          </a:p>
          <a:p>
            <a:pPr marL="0" indent="0">
              <a:buNone/>
            </a:pPr>
            <a:r>
              <a:rPr lang="en-US" b="1" dirty="0" smtClean="0"/>
              <a:t>Advantages </a:t>
            </a:r>
            <a:r>
              <a:rPr lang="en-US" b="1" dirty="0"/>
              <a:t>over conventional types of D.C motors.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reduced </a:t>
            </a:r>
            <a:r>
              <a:rPr lang="en-US" dirty="0"/>
              <a:t>operational </a:t>
            </a:r>
            <a:r>
              <a:rPr lang="en-US" b="1" dirty="0" smtClean="0"/>
              <a:t>cost</a:t>
            </a:r>
          </a:p>
          <a:p>
            <a:r>
              <a:rPr lang="en-US" dirty="0" smtClean="0"/>
              <a:t>The </a:t>
            </a:r>
            <a:r>
              <a:rPr lang="en-US" b="1" dirty="0"/>
              <a:t>direction </a:t>
            </a:r>
            <a:r>
              <a:rPr lang="en-US" dirty="0"/>
              <a:t>of </a:t>
            </a:r>
            <a:r>
              <a:rPr lang="en-US" b="1" dirty="0"/>
              <a:t>rotation </a:t>
            </a:r>
            <a:r>
              <a:rPr lang="en-US" dirty="0"/>
              <a:t>of a permanent- magnet motor can be </a:t>
            </a:r>
            <a:r>
              <a:rPr lang="en-US" b="1" dirty="0"/>
              <a:t>reversed </a:t>
            </a:r>
            <a:r>
              <a:rPr lang="en-US" dirty="0"/>
              <a:t>by reversing the two power lines.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speed (c/s) of the permanent-magnet motor are similar to those of the shunt wound D.C motor.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6281" y="2325453"/>
            <a:ext cx="6243715" cy="28067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353703" y="1064302"/>
            <a:ext cx="4332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effectLst/>
                <a:latin typeface="TimesNewRomanPS" charset="0"/>
              </a:rPr>
              <a:t>Permanent-Magnet D.C Motor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919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Shunt- Wound D.C Motor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754" y="2071349"/>
            <a:ext cx="7162800" cy="4394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4781" y="2071349"/>
            <a:ext cx="360388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effectLst/>
                <a:latin typeface="TimesNewRomanPSMT" charset="0"/>
              </a:rPr>
              <a:t>Because of its </a:t>
            </a:r>
            <a:r>
              <a:rPr lang="en-US" sz="3200" b="1" dirty="0" smtClean="0">
                <a:effectLst/>
                <a:latin typeface="TimesNewRomanPS" charset="0"/>
              </a:rPr>
              <a:t>good speed regulation</a:t>
            </a:r>
            <a:r>
              <a:rPr lang="en-US" sz="3200" dirty="0" smtClean="0">
                <a:effectLst/>
                <a:latin typeface="TimesNewRomanPSMT" charset="0"/>
              </a:rPr>
              <a:t>, and its ease of speed control, </a:t>
            </a:r>
            <a:endParaRPr lang="en-US" sz="3200" dirty="0" smtClean="0"/>
          </a:p>
          <a:p>
            <a:r>
              <a:rPr lang="en-US" sz="3200" dirty="0" smtClean="0">
                <a:effectLst/>
                <a:latin typeface="TimesNewRomanPSMT" charset="0"/>
              </a:rPr>
              <a:t>the D.C shunt motor is commonly used for </a:t>
            </a:r>
            <a:r>
              <a:rPr lang="en-US" sz="3200" b="1" dirty="0" smtClean="0">
                <a:effectLst/>
                <a:latin typeface="TimesNewRomanPS" charset="0"/>
              </a:rPr>
              <a:t>industrial applications</a:t>
            </a:r>
            <a:r>
              <a:rPr lang="en-US" sz="3200" dirty="0" smtClean="0">
                <a:effectLst/>
                <a:latin typeface="TimesNewRomanPSMT" charset="0"/>
              </a:rPr>
              <a:t>.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578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220" y="240006"/>
            <a:ext cx="10515600" cy="954009"/>
          </a:xfrm>
        </p:spPr>
        <p:txBody>
          <a:bodyPr/>
          <a:lstStyle/>
          <a:p>
            <a:r>
              <a:rPr lang="en-US" b="1" dirty="0" smtClean="0"/>
              <a:t>Series-Wound D.C </a:t>
            </a:r>
            <a:r>
              <a:rPr lang="en-US" b="1" dirty="0"/>
              <a:t>Motor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690688"/>
            <a:ext cx="6705600" cy="4876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54702" y="1164134"/>
            <a:ext cx="522657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effectLst/>
                <a:latin typeface="TimesNewRomanPSMT" charset="0"/>
              </a:rPr>
              <a:t>The speed of a series motor varies from </a:t>
            </a:r>
            <a:r>
              <a:rPr lang="en-US" sz="2800" dirty="0" smtClean="0">
                <a:effectLst/>
                <a:latin typeface="TimesNewRomanPS" charset="0"/>
              </a:rPr>
              <a:t>very fast </a:t>
            </a:r>
            <a:r>
              <a:rPr lang="en-US" sz="2800" dirty="0" smtClean="0">
                <a:effectLst/>
                <a:latin typeface="TimesNewRomanPSMT" charset="0"/>
              </a:rPr>
              <a:t>at </a:t>
            </a:r>
            <a:r>
              <a:rPr lang="en-US" sz="2800" dirty="0" smtClean="0">
                <a:effectLst/>
                <a:latin typeface="TimesNewRomanPS" charset="0"/>
              </a:rPr>
              <a:t>no load</a:t>
            </a:r>
            <a:r>
              <a:rPr lang="en-US" sz="2800" dirty="0" smtClean="0">
                <a:effectLst/>
                <a:latin typeface="TimesNewRomanPSMT" charset="0"/>
              </a:rPr>
              <a:t>, to very </a:t>
            </a:r>
            <a:r>
              <a:rPr lang="en-US" sz="2800" dirty="0" smtClean="0">
                <a:effectLst/>
                <a:latin typeface="TimesNewRomanPS" charset="0"/>
              </a:rPr>
              <a:t>slow </a:t>
            </a:r>
            <a:r>
              <a:rPr lang="en-US" sz="2800" dirty="0" smtClean="0">
                <a:effectLst/>
                <a:latin typeface="TimesNewRomanPSMT" charset="0"/>
              </a:rPr>
              <a:t>at </a:t>
            </a:r>
            <a:r>
              <a:rPr lang="en-US" sz="2800" dirty="0" smtClean="0">
                <a:effectLst/>
                <a:latin typeface="TimesNewRomanPS" charset="0"/>
              </a:rPr>
              <a:t>heavy loads</a:t>
            </a:r>
            <a:r>
              <a:rPr lang="en-US" sz="2800" dirty="0" smtClean="0">
                <a:effectLst/>
                <a:latin typeface="TimesNewRomanPSMT" charset="0"/>
              </a:rPr>
              <a:t>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effectLst/>
                <a:latin typeface="TimesNewRomanPSMT" charset="0"/>
              </a:rPr>
              <a:t>Since large currents may flow through the low resistance field, the series motor produces a </a:t>
            </a:r>
            <a:r>
              <a:rPr lang="en-US" sz="2800" dirty="0" smtClean="0">
                <a:effectLst/>
                <a:latin typeface="TimesNewRomanPS" charset="0"/>
              </a:rPr>
              <a:t>high torque </a:t>
            </a:r>
            <a:r>
              <a:rPr lang="en-US" sz="2800" dirty="0" smtClean="0">
                <a:effectLst/>
                <a:latin typeface="TimesNewRomanPSMT" charset="0"/>
              </a:rPr>
              <a:t>output.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effectLst/>
                <a:latin typeface="TimesNewRomanPSMT" charset="0"/>
              </a:rPr>
              <a:t>Series motors are used when heavy loads must be moved, and speed regulation is not important.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effectLst/>
                <a:latin typeface="TimesNewRomanPSMT" charset="0"/>
              </a:rPr>
              <a:t>A typical application is </a:t>
            </a:r>
            <a:r>
              <a:rPr lang="en-US" sz="2800" dirty="0" smtClean="0">
                <a:effectLst/>
                <a:latin typeface="TimesNewRomanPS" charset="0"/>
              </a:rPr>
              <a:t>Locomotive, Cranes, Hoist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45089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4088"/>
          </a:xfrm>
        </p:spPr>
        <p:txBody>
          <a:bodyPr/>
          <a:lstStyle/>
          <a:p>
            <a:r>
              <a:rPr lang="en-US" b="1"/>
              <a:t>Compound-Wound D.C </a:t>
            </a:r>
            <a:r>
              <a:rPr lang="en-US" b="1"/>
              <a:t>Motor 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99214"/>
            <a:ext cx="6096000" cy="5219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9100" y="1268805"/>
            <a:ext cx="6096000" cy="5262979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effectLst/>
                <a:latin typeface="TimesNewRomanPSMT" charset="0"/>
              </a:rPr>
              <a:t>when good torque and good speed regulation are needed, the compound-wound D.C motor can be used.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effectLst/>
                <a:latin typeface="TimesNewRomanPSMT" charset="0"/>
              </a:rPr>
              <a:t>There are two common types of compound motor </a:t>
            </a:r>
            <a:r>
              <a:rPr lang="en-US" sz="2800" b="1" dirty="0" smtClean="0">
                <a:effectLst/>
                <a:latin typeface="TimesNewRomanPS" charset="0"/>
              </a:rPr>
              <a:t>connection</a:t>
            </a:r>
            <a:r>
              <a:rPr lang="en-US" sz="2800" dirty="0" smtClean="0">
                <a:effectLst/>
                <a:latin typeface="TimesNewRomanPSMT" charset="0"/>
              </a:rPr>
              <a:t>, the long-shunt connection and short-shunt connection,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TimesNewRomanPSMT" charset="0"/>
              </a:rPr>
              <a:t>T</a:t>
            </a:r>
            <a:r>
              <a:rPr lang="en-US" sz="2800" dirty="0" smtClean="0">
                <a:effectLst/>
                <a:latin typeface="TimesNewRomanPSMT" charset="0"/>
              </a:rPr>
              <a:t>here are two different types of compound motors in </a:t>
            </a:r>
            <a:r>
              <a:rPr lang="en-US" sz="2800" b="1" dirty="0" smtClean="0">
                <a:effectLst/>
                <a:latin typeface="TimesNewRomanPS" charset="0"/>
              </a:rPr>
              <a:t>common use</a:t>
            </a:r>
            <a:r>
              <a:rPr lang="en-US" sz="2800" dirty="0" smtClean="0">
                <a:effectLst/>
                <a:latin typeface="TimesNewRomanPSMT" charset="0"/>
              </a:rPr>
              <a:t>, they are the </a:t>
            </a:r>
            <a:r>
              <a:rPr lang="en-US" sz="2800" b="1" dirty="0" smtClean="0">
                <a:effectLst/>
                <a:latin typeface="TimesNewRomanPS" charset="0"/>
              </a:rPr>
              <a:t>cumulative </a:t>
            </a:r>
            <a:r>
              <a:rPr lang="en-US" sz="2800" dirty="0" smtClean="0">
                <a:effectLst/>
                <a:latin typeface="TimesNewRomanPSMT" charset="0"/>
              </a:rPr>
              <a:t>compound motor and the </a:t>
            </a:r>
            <a:r>
              <a:rPr lang="en-US" sz="2800" b="1" dirty="0" smtClean="0">
                <a:effectLst/>
                <a:latin typeface="TimesNewRomanPS" charset="0"/>
              </a:rPr>
              <a:t>differential </a:t>
            </a:r>
            <a:r>
              <a:rPr lang="en-US" sz="2800" dirty="0" smtClean="0">
                <a:effectLst/>
                <a:latin typeface="TimesNewRomanPSMT" charset="0"/>
              </a:rPr>
              <a:t>compound motor.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7872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69" y="629587"/>
            <a:ext cx="11295444" cy="551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291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408" y="1424065"/>
            <a:ext cx="11729592" cy="374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22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Speed of a D.C. Motor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923" y="2008681"/>
            <a:ext cx="12568067" cy="323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115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421</Words>
  <Application>Microsoft Macintosh PowerPoint</Application>
  <PresentationFormat>Widescreen</PresentationFormat>
  <Paragraphs>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Calibri</vt:lpstr>
      <vt:lpstr>Calibri Light</vt:lpstr>
      <vt:lpstr>Symbol</vt:lpstr>
      <vt:lpstr>Times</vt:lpstr>
      <vt:lpstr>TimesNewRomanPS</vt:lpstr>
      <vt:lpstr>TimesNewRomanPSMT</vt:lpstr>
      <vt:lpstr>Arial</vt:lpstr>
      <vt:lpstr>Office Theme</vt:lpstr>
      <vt:lpstr>Induce Torque equation of a D.C Machine </vt:lpstr>
      <vt:lpstr>Armature Torque of a Motor </vt:lpstr>
      <vt:lpstr>Types of DC Motor</vt:lpstr>
      <vt:lpstr>Shunt- Wound D.C Motor </vt:lpstr>
      <vt:lpstr>Series-Wound D.C Motor </vt:lpstr>
      <vt:lpstr>Compound-Wound D.C Motor </vt:lpstr>
      <vt:lpstr>PowerPoint Presentation</vt:lpstr>
      <vt:lpstr>PowerPoint Presentation</vt:lpstr>
      <vt:lpstr>Speed of a D.C. Motor </vt:lpstr>
      <vt:lpstr>Q.1 A 25-kW, 250-V, d.c. shunt generator has armature and field resistances of 0.06 Ω and 100 Ω respectively. Determine the total armature power developed when working (i) as a generator delivering 25 kW output and (ii) as a motor taking 25 kW input. </vt:lpstr>
      <vt:lpstr>Q.2 A 4 pole, 32 conductor, lap-wound d.c. shunt generator with terminal voltage of 200 volts delivering 12 amps to the load has ra = 2 and field circuit resistance of 200 ohms. It is driven at 1000 r.p.m. Calculate the flux per pole in the machine. If the machine has to be run as a motor with the same terminal voltage and drawing 5 amps from the mains, maintaining the same magnetic field, find the speed of the machine.  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 of DC Motor</dc:title>
  <dc:creator>Microsoft Office User</dc:creator>
  <cp:lastModifiedBy>Microsoft Office User</cp:lastModifiedBy>
  <cp:revision>8</cp:revision>
  <dcterms:created xsi:type="dcterms:W3CDTF">2020-04-08T12:38:18Z</dcterms:created>
  <dcterms:modified xsi:type="dcterms:W3CDTF">2020-04-08T13:17:47Z</dcterms:modified>
</cp:coreProperties>
</file>

<file path=docProps/thumbnail.jpeg>
</file>